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8"/>
  </p:notesMasterIdLst>
  <p:sldIdLst>
    <p:sldId id="256" r:id="rId2"/>
    <p:sldId id="258" r:id="rId3"/>
    <p:sldId id="259" r:id="rId4"/>
    <p:sldId id="260" r:id="rId5"/>
    <p:sldId id="261" r:id="rId6"/>
    <p:sldId id="269" r:id="rId7"/>
    <p:sldId id="270" r:id="rId8"/>
    <p:sldId id="271" r:id="rId9"/>
    <p:sldId id="262" r:id="rId10"/>
    <p:sldId id="263" r:id="rId11"/>
    <p:sldId id="264" r:id="rId12"/>
    <p:sldId id="265" r:id="rId13"/>
    <p:sldId id="267" r:id="rId14"/>
    <p:sldId id="268" r:id="rId15"/>
    <p:sldId id="273" r:id="rId16"/>
    <p:sldId id="27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D576F4-933C-4D86-9ECB-860A8BB6E58A}" type="datetimeFigureOut">
              <a:rPr lang="en-US" smtClean="0"/>
              <a:pPr/>
              <a:t>2/17/2013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4B3B1E-EBEB-4DD8-BFD9-FEF0A33CCC1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endParaRPr/>
          </a:p>
        </p:txBody>
      </p:sp>
      <p:sp>
        <p:nvSpPr>
          <p:cNvPr id="166" name="Shape 16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Shape 174"/>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endParaRPr/>
          </a:p>
        </p:txBody>
      </p:sp>
      <p:sp>
        <p:nvSpPr>
          <p:cNvPr id="175" name="Shape 1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Shape 183"/>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endParaRPr/>
          </a:p>
        </p:txBody>
      </p:sp>
      <p:sp>
        <p:nvSpPr>
          <p:cNvPr id="184" name="Shape 1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Shape 192"/>
          <p:cNvSpPr txBox="1">
            <a:spLocks noGrp="1"/>
          </p:cNvSpPr>
          <p:nvPr>
            <p:ph type="body" idx="1"/>
          </p:nvPr>
        </p:nvSpPr>
        <p:spPr>
          <a:xfrm>
            <a:off x="685800" y="4343400"/>
            <a:ext cx="5486399" cy="4114800"/>
          </a:xfrm>
          <a:prstGeom prst="rect">
            <a:avLst/>
          </a:prstGeom>
        </p:spPr>
        <p:txBody>
          <a:bodyPr lIns="91425" tIns="91425" rIns="91425" bIns="91425" anchor="ctr" anchorCtr="0">
            <a:spAutoFit/>
          </a:bodyPr>
          <a:lstStyle/>
          <a:p>
            <a:endParaRPr/>
          </a:p>
        </p:txBody>
      </p:sp>
      <p:sp>
        <p:nvSpPr>
          <p:cNvPr id="193" name="Shape 19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28D5929F-E9F7-4AE0-941D-FBE5747D12AE}" type="datetimeFigureOut">
              <a:rPr lang="en-US" smtClean="0"/>
              <a:pPr/>
              <a:t>2/17/2013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5EE33DA5-A583-4493-B1D7-E591450C434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8D5929F-E9F7-4AE0-941D-FBE5747D12AE}" type="datetimeFigureOut">
              <a:rPr lang="en-US" smtClean="0"/>
              <a:pPr/>
              <a:t>2/17/2013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EE33DA5-A583-4493-B1D7-E591450C434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8D5929F-E9F7-4AE0-941D-FBE5747D12AE}" type="datetimeFigureOut">
              <a:rPr lang="en-US" smtClean="0"/>
              <a:pPr/>
              <a:t>2/17/2013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EE33DA5-A583-4493-B1D7-E591450C434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8D5929F-E9F7-4AE0-941D-FBE5747D12AE}" type="datetimeFigureOut">
              <a:rPr lang="en-US" smtClean="0"/>
              <a:pPr/>
              <a:t>2/17/2013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EE33DA5-A583-4493-B1D7-E591450C434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8D5929F-E9F7-4AE0-941D-FBE5747D12AE}" type="datetimeFigureOut">
              <a:rPr lang="en-US" smtClean="0"/>
              <a:pPr/>
              <a:t>2/17/2013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5EE33DA5-A583-4493-B1D7-E591450C434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8D5929F-E9F7-4AE0-941D-FBE5747D12AE}" type="datetimeFigureOut">
              <a:rPr lang="en-US" smtClean="0"/>
              <a:pPr/>
              <a:t>2/17/2013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EE33DA5-A583-4493-B1D7-E591450C434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8D5929F-E9F7-4AE0-941D-FBE5747D12AE}" type="datetimeFigureOut">
              <a:rPr lang="en-US" smtClean="0"/>
              <a:pPr/>
              <a:t>2/17/2013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5EE33DA5-A583-4493-B1D7-E591450C434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8D5929F-E9F7-4AE0-941D-FBE5747D12AE}" type="datetimeFigureOut">
              <a:rPr lang="en-US" smtClean="0"/>
              <a:pPr/>
              <a:t>2/17/2013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5EE33DA5-A583-4493-B1D7-E591450C434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28D5929F-E9F7-4AE0-941D-FBE5747D12AE}" type="datetimeFigureOut">
              <a:rPr lang="en-US" smtClean="0"/>
              <a:pPr/>
              <a:t>2/17/2013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5EE33DA5-A583-4493-B1D7-E591450C434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8D5929F-E9F7-4AE0-941D-FBE5747D12AE}" type="datetimeFigureOut">
              <a:rPr lang="en-US" smtClean="0"/>
              <a:pPr/>
              <a:t>2/17/2013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EE33DA5-A583-4493-B1D7-E591450C434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8D5929F-E9F7-4AE0-941D-FBE5747D12AE}" type="datetimeFigureOut">
              <a:rPr lang="en-US" smtClean="0"/>
              <a:pPr/>
              <a:t>2/17/2013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5EE33DA5-A583-4493-B1D7-E591450C4348}"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28D5929F-E9F7-4AE0-941D-FBE5747D12AE}" type="datetimeFigureOut">
              <a:rPr lang="en-US" smtClean="0"/>
              <a:pPr/>
              <a:t>2/17/2013</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EE33DA5-A583-4493-B1D7-E591450C434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mscodysclass.wikispaces.com/Argumentative+Resource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polleverywhere.com-/" TargetMode="External"/><Relationship Id="rId2" Type="http://schemas.openxmlformats.org/officeDocument/2006/relationships/hyperlink" Target="http://www.wallwisher.com-/" TargetMode="External"/><Relationship Id="rId1" Type="http://schemas.openxmlformats.org/officeDocument/2006/relationships/slideLayout" Target="../slideLayouts/slideLayout2.xml"/><Relationship Id="rId4" Type="http://schemas.openxmlformats.org/officeDocument/2006/relationships/image" Target="../media/image8.wmf"/></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wallwisher.com/wall/v5a5klienh"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Teaching Argument </a:t>
            </a:r>
            <a:endParaRPr lang="en-US" dirty="0"/>
          </a:p>
        </p:txBody>
      </p:sp>
      <p:sp>
        <p:nvSpPr>
          <p:cNvPr id="3" name="Subtitle 2"/>
          <p:cNvSpPr>
            <a:spLocks noGrp="1"/>
          </p:cNvSpPr>
          <p:nvPr>
            <p:ph type="subTitle" idx="1"/>
          </p:nvPr>
        </p:nvSpPr>
        <p:spPr/>
        <p:txBody>
          <a:bodyPr>
            <a:normAutofit lnSpcReduction="10000"/>
          </a:bodyPr>
          <a:lstStyle/>
          <a:p>
            <a:r>
              <a:rPr lang="en-US" dirty="0" smtClean="0"/>
              <a:t>Amy Cody </a:t>
            </a:r>
          </a:p>
          <a:p>
            <a:r>
              <a:rPr lang="en-US" dirty="0" smtClean="0"/>
              <a:t>Educator- Walton-Verona MS</a:t>
            </a:r>
          </a:p>
          <a:p>
            <a:r>
              <a:rPr lang="en-US" dirty="0" smtClean="0"/>
              <a:t>National Board Certified- EA/ELA</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Shape 186"/>
          <p:cNvSpPr txBox="1"/>
          <p:nvPr/>
        </p:nvSpPr>
        <p:spPr>
          <a:xfrm>
            <a:off x="739614" y="1270063"/>
            <a:ext cx="7633372" cy="3693278"/>
          </a:xfrm>
          <a:prstGeom prst="rect">
            <a:avLst/>
          </a:prstGeom>
          <a:noFill/>
          <a:ln>
            <a:noFill/>
          </a:ln>
        </p:spPr>
        <p:txBody>
          <a:bodyPr lIns="91425" tIns="45700" rIns="91425" bIns="45700" anchor="t" anchorCtr="0">
            <a:spAutoFit/>
          </a:bodyPr>
          <a:lstStyle/>
          <a:p>
            <a:pPr marL="0" marR="0" lvl="0" indent="0" algn="l" rtl="0">
              <a:buSzPct val="25000"/>
              <a:buNone/>
            </a:pPr>
            <a:r>
              <a:rPr lang="x-none" sz="2000" b="0" i="0" u="none" strike="noStrike" cap="none" baseline="0">
                <a:solidFill>
                  <a:schemeClr val="dk1"/>
                </a:solidFill>
                <a:latin typeface="Arial"/>
                <a:ea typeface="Arial"/>
                <a:cs typeface="Arial"/>
                <a:sym typeface="Arial"/>
              </a:rPr>
              <a:t>• The source of the greatest language and cognitive demands. </a:t>
            </a:r>
          </a:p>
          <a:p>
            <a:endParaRPr dirty="0"/>
          </a:p>
          <a:p>
            <a:pPr marL="0" marR="0" lvl="0" indent="0" algn="l" rtl="0">
              <a:buSzPct val="25000"/>
              <a:buNone/>
            </a:pPr>
            <a:r>
              <a:rPr lang="x-none" sz="2000" b="0" i="0" u="none" strike="noStrike" cap="none" baseline="0">
                <a:solidFill>
                  <a:schemeClr val="dk1"/>
                </a:solidFill>
                <a:latin typeface="Arial"/>
                <a:ea typeface="Arial"/>
                <a:cs typeface="Arial"/>
                <a:sym typeface="Arial"/>
              </a:rPr>
              <a:t>• This is thinking spelled out. </a:t>
            </a:r>
          </a:p>
          <a:p>
            <a:endParaRPr dirty="0"/>
          </a:p>
          <a:p>
            <a:pPr marL="0" marR="0" lvl="0" indent="0" algn="l" rtl="0">
              <a:buSzPct val="25000"/>
              <a:buNone/>
            </a:pPr>
            <a:r>
              <a:rPr lang="x-none" sz="2000" b="0" i="0" u="none" strike="noStrike" cap="none" baseline="0">
                <a:solidFill>
                  <a:schemeClr val="dk1"/>
                </a:solidFill>
                <a:latin typeface="Arial"/>
                <a:ea typeface="Arial"/>
                <a:cs typeface="Arial"/>
                <a:sym typeface="Arial"/>
              </a:rPr>
              <a:t>• Answers this question: “How does that evidence help prove the claim?” </a:t>
            </a:r>
          </a:p>
          <a:p>
            <a:endParaRPr dirty="0"/>
          </a:p>
          <a:p>
            <a:pPr marL="0" marR="0" lvl="0" indent="0" algn="l" rtl="0">
              <a:buSzPct val="25000"/>
              <a:buNone/>
            </a:pPr>
            <a:r>
              <a:rPr lang="x-none" sz="2000" b="0" i="0" u="none" strike="noStrike" cap="none" baseline="0">
                <a:solidFill>
                  <a:schemeClr val="dk1"/>
                </a:solidFill>
                <a:latin typeface="Arial"/>
                <a:ea typeface="Arial"/>
                <a:cs typeface="Arial"/>
                <a:sym typeface="Arial"/>
              </a:rPr>
              <a:t>• Where rigor and learning reside</a:t>
            </a:r>
            <a:r>
              <a:rPr lang="x-none" sz="2000" b="0" i="0" u="none" strike="noStrike" cap="none" baseline="0" smtClean="0">
                <a:solidFill>
                  <a:schemeClr val="dk1"/>
                </a:solidFill>
                <a:latin typeface="Arial"/>
                <a:ea typeface="Arial"/>
                <a:cs typeface="Arial"/>
                <a:sym typeface="Arial"/>
              </a:rPr>
              <a:t>.</a:t>
            </a:r>
            <a:endParaRPr lang="en-US" sz="2000" b="0" i="0" u="none" strike="noStrike" cap="none" baseline="0" dirty="0" smtClean="0">
              <a:solidFill>
                <a:schemeClr val="dk1"/>
              </a:solidFill>
              <a:latin typeface="Arial"/>
              <a:ea typeface="Arial"/>
              <a:cs typeface="Arial"/>
              <a:sym typeface="Arial"/>
            </a:endParaRPr>
          </a:p>
          <a:p>
            <a:pPr marL="0" marR="0" lvl="0" indent="0" algn="l" rtl="0">
              <a:buSzPct val="25000"/>
              <a:buNone/>
            </a:pPr>
            <a:endParaRPr lang="en-US" sz="2000" dirty="0" smtClean="0">
              <a:solidFill>
                <a:schemeClr val="dk1"/>
              </a:solidFill>
              <a:latin typeface="Arial"/>
              <a:ea typeface="Arial"/>
              <a:cs typeface="Arial"/>
              <a:sym typeface="Arial"/>
            </a:endParaRPr>
          </a:p>
          <a:p>
            <a:pPr marL="0" marR="0" lvl="0" indent="0" algn="l" rtl="0">
              <a:buSzPct val="25000"/>
              <a:buNone/>
            </a:pPr>
            <a:r>
              <a:rPr lang="en-US" sz="2000" dirty="0" smtClean="0">
                <a:solidFill>
                  <a:schemeClr val="dk1"/>
                </a:solidFill>
                <a:latin typeface="Arial"/>
                <a:ea typeface="Arial"/>
                <a:cs typeface="Arial"/>
                <a:sym typeface="Arial"/>
              </a:rPr>
              <a:t>Strategy: </a:t>
            </a:r>
          </a:p>
          <a:p>
            <a:pPr marL="0" marR="0" lvl="0" indent="0" algn="l" rtl="0">
              <a:buSzPct val="25000"/>
              <a:buNone/>
            </a:pPr>
            <a:r>
              <a:rPr lang="en-US" sz="2000" b="0" i="0" u="none" strike="noStrike" cap="none" baseline="0" dirty="0" smtClean="0">
                <a:solidFill>
                  <a:schemeClr val="dk1"/>
                </a:solidFill>
                <a:latin typeface="Arial"/>
                <a:ea typeface="Arial"/>
                <a:cs typeface="Arial"/>
                <a:sym typeface="Arial"/>
              </a:rPr>
              <a:t>ACE </a:t>
            </a:r>
          </a:p>
          <a:p>
            <a:pPr marL="0" marR="0" lvl="0" indent="0" algn="l" rtl="0">
              <a:buSzPct val="25000"/>
              <a:buNone/>
            </a:pPr>
            <a:r>
              <a:rPr lang="en-US" sz="2000" dirty="0" smtClean="0">
                <a:solidFill>
                  <a:schemeClr val="dk1"/>
                </a:solidFill>
                <a:latin typeface="Arial"/>
                <a:ea typeface="Arial"/>
                <a:cs typeface="Arial"/>
                <a:sym typeface="Arial"/>
              </a:rPr>
              <a:t>Sentence Starters</a:t>
            </a:r>
            <a:endParaRPr lang="x-none" sz="2000" b="0" i="0" u="none" strike="noStrike" cap="none" baseline="0">
              <a:solidFill>
                <a:schemeClr val="dk1"/>
              </a:solidFill>
              <a:latin typeface="Arial"/>
              <a:ea typeface="Arial"/>
              <a:cs typeface="Arial"/>
              <a:sym typeface="Arial"/>
            </a:endParaRPr>
          </a:p>
        </p:txBody>
      </p:sp>
      <p:sp>
        <p:nvSpPr>
          <p:cNvPr id="187" name="Shape 187"/>
          <p:cNvSpPr/>
          <p:nvPr/>
        </p:nvSpPr>
        <p:spPr>
          <a:xfrm>
            <a:off x="1752600" y="457200"/>
            <a:ext cx="2361221" cy="952922"/>
          </a:xfrm>
          <a:prstGeom prst="rect">
            <a:avLst/>
          </a:prstGeom>
          <a:blipFill>
            <a:blip r:embed="rId3" cstate="print"/>
            <a:stretch>
              <a:fillRect/>
            </a:stretch>
          </a:blipFill>
        </p:spPr>
      </p:sp>
      <p:sp>
        <p:nvSpPr>
          <p:cNvPr id="188" name="Shape 188"/>
          <p:cNvSpPr txBox="1"/>
          <p:nvPr/>
        </p:nvSpPr>
        <p:spPr>
          <a:xfrm>
            <a:off x="1905000" y="609600"/>
            <a:ext cx="4758647" cy="584735"/>
          </a:xfrm>
          <a:prstGeom prst="rect">
            <a:avLst/>
          </a:prstGeom>
          <a:noFill/>
          <a:ln>
            <a:noFill/>
          </a:ln>
        </p:spPr>
        <p:txBody>
          <a:bodyPr lIns="91425" tIns="45700" rIns="91425" bIns="45700" anchor="t" anchorCtr="0">
            <a:spAutoFit/>
          </a:bodyPr>
          <a:lstStyle/>
          <a:p>
            <a:pPr marL="0" marR="0" lvl="0" indent="0" algn="l" rtl="0">
              <a:buSzPct val="25000"/>
              <a:buNone/>
            </a:pPr>
            <a:r>
              <a:rPr lang="x-none" sz="3200" b="0" i="0" u="none" strike="noStrike" cap="none" baseline="0">
                <a:solidFill>
                  <a:srgbClr val="FF0000"/>
                </a:solidFill>
                <a:latin typeface="Arial"/>
                <a:ea typeface="Arial"/>
                <a:cs typeface="Arial"/>
                <a:sym typeface="Arial"/>
              </a:rPr>
              <a:t>	reasoning</a:t>
            </a:r>
          </a:p>
        </p:txBody>
      </p:sp>
      <p:sp>
        <p:nvSpPr>
          <p:cNvPr id="190" name="Shape 190"/>
          <p:cNvSpPr txBox="1">
            <a:spLocks noGrp="1"/>
          </p:cNvSpPr>
          <p:nvPr>
            <p:ph type="sldNum" sz="quarter" idx="12"/>
          </p:nvPr>
        </p:nvSpPr>
        <p:spPr>
          <a:prstGeom prst="rect">
            <a:avLst/>
          </a:prstGeom>
          <a:noFill/>
          <a:ln>
            <a:noFill/>
          </a:ln>
        </p:spPr>
        <p:txBody>
          <a:bodyPr lIns="91425" tIns="45700" rIns="91425" bIns="45700" anchor="ctr" anchorCtr="0">
            <a:spAutoFit/>
          </a:bodyPr>
          <a:lstStyle/>
          <a:p>
            <a:pPr marL="0" marR="0" lvl="0" indent="0" algn="r" rtl="0">
              <a:buSzPct val="25000"/>
              <a:buNone/>
            </a:pPr>
            <a:r>
              <a:rPr lang="x-none"/>
              <a:t> </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195"/>
          <p:cNvSpPr>
            <a:spLocks noGrp="1"/>
          </p:cNvSpPr>
          <p:nvPr>
            <p:ph type="title"/>
          </p:nvPr>
        </p:nvSpPr>
        <p:spPr>
          <a:prstGeom prst="rect">
            <a:avLst/>
          </a:prstGeom>
          <a:blipFill>
            <a:blip r:embed="rId2" cstate="print"/>
            <a:stretch>
              <a:fillRect/>
            </a:stretch>
          </a:blipFill>
        </p:spPr>
        <p:txBody>
          <a:bodyPr/>
          <a:lstStyle/>
          <a:p>
            <a:r>
              <a:rPr lang="en-US" dirty="0" smtClean="0"/>
              <a:t>			Counter-Claim</a:t>
            </a:r>
            <a:endParaRPr lang="en-US" dirty="0"/>
          </a:p>
        </p:txBody>
      </p:sp>
      <p:sp>
        <p:nvSpPr>
          <p:cNvPr id="3" name="Content Placeholder 2"/>
          <p:cNvSpPr>
            <a:spLocks noGrp="1"/>
          </p:cNvSpPr>
          <p:nvPr>
            <p:ph idx="1"/>
          </p:nvPr>
        </p:nvSpPr>
        <p:spPr/>
        <p:txBody>
          <a:bodyPr>
            <a:normAutofit lnSpcReduction="10000"/>
          </a:bodyPr>
          <a:lstStyle/>
          <a:p>
            <a:pPr lvl="0"/>
            <a:r>
              <a:rPr lang="x-none" smtClean="0">
                <a:solidFill>
                  <a:schemeClr val="dk1"/>
                </a:solidFill>
                <a:latin typeface="Arial"/>
                <a:ea typeface="Arial"/>
                <a:cs typeface="Arial"/>
                <a:sym typeface="Arial"/>
              </a:rPr>
              <a:t>• Bring it on! The counter-claim challenges students to consider other viewpoints by asking them to state an opponent’s argument and to develop a rebuttal from a shared value.</a:t>
            </a:r>
          </a:p>
          <a:p>
            <a:pPr lvl="0"/>
            <a:r>
              <a:rPr lang="x-none" smtClean="0">
                <a:solidFill>
                  <a:schemeClr val="dk1"/>
                </a:solidFill>
                <a:latin typeface="Arial"/>
                <a:ea typeface="Arial"/>
                <a:cs typeface="Arial"/>
                <a:sym typeface="Arial"/>
              </a:rPr>
              <a:t>• Exploring opposing viewpoints is a strong thread throughout all academic standards, from the College Readiness Standards to the Common Core Standards. It is also a skill featured prominently in Advanced Placement assessments across disciplines.</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Counter-Claim- Strategies</a:t>
            </a:r>
            <a:endParaRPr lang="en-US" dirty="0"/>
          </a:p>
        </p:txBody>
      </p:sp>
      <p:sp>
        <p:nvSpPr>
          <p:cNvPr id="3" name="Content Placeholder 2"/>
          <p:cNvSpPr>
            <a:spLocks noGrp="1"/>
          </p:cNvSpPr>
          <p:nvPr>
            <p:ph idx="1"/>
          </p:nvPr>
        </p:nvSpPr>
        <p:spPr/>
        <p:txBody>
          <a:bodyPr/>
          <a:lstStyle/>
          <a:p>
            <a:r>
              <a:rPr lang="en-US" dirty="0" smtClean="0"/>
              <a:t>Students use Sentence Frames to counter-argue. </a:t>
            </a:r>
          </a:p>
          <a:p>
            <a:pPr lvl="1"/>
            <a:r>
              <a:rPr lang="en-US" dirty="0" smtClean="0"/>
              <a:t>Some argue________ ; however, ______. </a:t>
            </a:r>
          </a:p>
          <a:p>
            <a:pPr lvl="1"/>
            <a:r>
              <a:rPr lang="en-US" dirty="0" smtClean="0"/>
              <a:t>See Sentence frames </a:t>
            </a:r>
            <a:r>
              <a:rPr lang="en-US" dirty="0" smtClean="0"/>
              <a:t>handouts</a:t>
            </a:r>
            <a:endParaRPr lang="en-US" dirty="0" smtClean="0"/>
          </a:p>
          <a:p>
            <a:r>
              <a:rPr lang="en-US" dirty="0" smtClean="0"/>
              <a:t>Students practice counter-claims in isolation from an entire piece. </a:t>
            </a:r>
          </a:p>
          <a:p>
            <a:r>
              <a:rPr lang="en-US" dirty="0" smtClean="0"/>
              <a:t>Discussion- Students choose sides and debate</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Graphic Organizers</a:t>
            </a:r>
            <a:endParaRPr lang="en-US" dirty="0"/>
          </a:p>
        </p:txBody>
      </p:sp>
      <p:sp>
        <p:nvSpPr>
          <p:cNvPr id="3" name="Content Placeholder 2"/>
          <p:cNvSpPr>
            <a:spLocks noGrp="1"/>
          </p:cNvSpPr>
          <p:nvPr>
            <p:ph idx="1"/>
          </p:nvPr>
        </p:nvSpPr>
        <p:spPr/>
        <p:txBody>
          <a:bodyPr>
            <a:normAutofit lnSpcReduction="10000"/>
          </a:bodyPr>
          <a:lstStyle/>
          <a:p>
            <a:r>
              <a:rPr lang="en-US" dirty="0" smtClean="0"/>
              <a:t>6 Box organizer- simple to use/remember</a:t>
            </a:r>
          </a:p>
          <a:p>
            <a:r>
              <a:rPr lang="en-US" dirty="0" smtClean="0">
                <a:solidFill>
                  <a:srgbClr val="FF0000"/>
                </a:solidFill>
              </a:rPr>
              <a:t>Argument Outline</a:t>
            </a:r>
          </a:p>
          <a:p>
            <a:r>
              <a:rPr lang="en-US" dirty="0" smtClean="0">
                <a:solidFill>
                  <a:srgbClr val="FF0000"/>
                </a:solidFill>
              </a:rPr>
              <a:t>Intro- </a:t>
            </a:r>
            <a:r>
              <a:rPr lang="en-US" i="1" dirty="0" smtClean="0">
                <a:solidFill>
                  <a:srgbClr val="FF0000"/>
                </a:solidFill>
              </a:rPr>
              <a:t>specific topic + debatable view + significance to the audience </a:t>
            </a:r>
            <a:endParaRPr lang="en-US" dirty="0" smtClean="0">
              <a:solidFill>
                <a:srgbClr val="FF0000"/>
              </a:solidFill>
            </a:endParaRPr>
          </a:p>
          <a:p>
            <a:r>
              <a:rPr lang="en-US" i="1" dirty="0" smtClean="0">
                <a:solidFill>
                  <a:srgbClr val="FF0000"/>
                </a:solidFill>
              </a:rPr>
              <a:t>Body- points to argument/Counterargument</a:t>
            </a:r>
            <a:endParaRPr lang="en-US" dirty="0" smtClean="0">
              <a:solidFill>
                <a:srgbClr val="FF0000"/>
              </a:solidFill>
            </a:endParaRPr>
          </a:p>
          <a:p>
            <a:r>
              <a:rPr lang="en-US" i="1" dirty="0" smtClean="0">
                <a:solidFill>
                  <a:srgbClr val="FF0000"/>
                </a:solidFill>
              </a:rPr>
              <a:t>Conclusion- What are the benefits of accepting my argument?</a:t>
            </a:r>
          </a:p>
          <a:p>
            <a:r>
              <a:rPr lang="en-US" i="1" dirty="0" smtClean="0"/>
              <a:t>See </a:t>
            </a:r>
            <a:r>
              <a:rPr lang="en-US" i="1" dirty="0" err="1" smtClean="0"/>
              <a:t>Epals</a:t>
            </a:r>
            <a:r>
              <a:rPr lang="en-US" i="1" dirty="0" smtClean="0"/>
              <a:t> Argument Writing Graphic Organizer handout. </a:t>
            </a:r>
            <a:endParaRPr lang="en-US"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Timing</a:t>
            </a:r>
            <a:endParaRPr lang="en-US" dirty="0"/>
          </a:p>
        </p:txBody>
      </p:sp>
      <p:sp>
        <p:nvSpPr>
          <p:cNvPr id="3" name="Content Placeholder 2"/>
          <p:cNvSpPr>
            <a:spLocks noGrp="1"/>
          </p:cNvSpPr>
          <p:nvPr>
            <p:ph idx="1"/>
          </p:nvPr>
        </p:nvSpPr>
        <p:spPr/>
        <p:txBody>
          <a:bodyPr>
            <a:normAutofit fontScale="92500"/>
          </a:bodyPr>
          <a:lstStyle/>
          <a:p>
            <a:r>
              <a:rPr lang="en-US" dirty="0" smtClean="0"/>
              <a:t>Students need practice in a timed atmosphere.</a:t>
            </a:r>
          </a:p>
          <a:p>
            <a:pPr lvl="1"/>
            <a:r>
              <a:rPr lang="en-US" dirty="0" smtClean="0"/>
              <a:t>I do many pre-writes with students using 6 box- they have less than 10 minutes to complete the parts needed. </a:t>
            </a:r>
          </a:p>
          <a:p>
            <a:pPr lvl="1"/>
            <a:r>
              <a:rPr lang="en-US" dirty="0" smtClean="0"/>
              <a:t>I time them in creating introductions and  counterarguments so they can think on their feet. </a:t>
            </a:r>
          </a:p>
          <a:p>
            <a:pPr lvl="1"/>
            <a:r>
              <a:rPr lang="en-US" dirty="0" smtClean="0"/>
              <a:t>Students get practice in class and as a whole school (8 grade) we do two scrimmages a year with teachers available in a Live Scoring Atmosphere. </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Passage Based Prompts</a:t>
            </a:r>
            <a:endParaRPr lang="en-US" dirty="0"/>
          </a:p>
        </p:txBody>
      </p:sp>
      <p:sp>
        <p:nvSpPr>
          <p:cNvPr id="3" name="Content Placeholder 2"/>
          <p:cNvSpPr>
            <a:spLocks noGrp="1"/>
          </p:cNvSpPr>
          <p:nvPr>
            <p:ph idx="1"/>
          </p:nvPr>
        </p:nvSpPr>
        <p:spPr/>
        <p:txBody>
          <a:bodyPr/>
          <a:lstStyle/>
          <a:p>
            <a:r>
              <a:rPr lang="en-US" dirty="0" smtClean="0"/>
              <a:t>Samples created</a:t>
            </a:r>
          </a:p>
          <a:p>
            <a:r>
              <a:rPr lang="en-US" dirty="0" smtClean="0"/>
              <a:t>MS vs. High school (MS- 1/HS  can be 2)</a:t>
            </a:r>
          </a:p>
          <a:p>
            <a:r>
              <a:rPr lang="en-US" dirty="0" smtClean="0"/>
              <a:t>Finding articles to use. </a:t>
            </a:r>
          </a:p>
          <a:p>
            <a:pPr lvl="1"/>
            <a:r>
              <a:rPr lang="en-US" dirty="0" smtClean="0"/>
              <a:t>Kelly Gallagher Article of the Week </a:t>
            </a:r>
          </a:p>
          <a:p>
            <a:pPr lvl="1"/>
            <a:r>
              <a:rPr lang="en-US" dirty="0" smtClean="0"/>
              <a:t>Newspaper/Online </a:t>
            </a:r>
            <a:r>
              <a:rPr lang="en-US" dirty="0" smtClean="0"/>
              <a:t>news</a:t>
            </a:r>
            <a:endParaRPr lang="en-US" dirty="0"/>
          </a:p>
          <a:p>
            <a:pPr lvl="1"/>
            <a:r>
              <a:rPr lang="en-US" dirty="0" smtClean="0"/>
              <a:t>Procon.org</a:t>
            </a:r>
            <a:endParaRPr lang="en-US"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RESOURCES! </a:t>
            </a:r>
            <a:endParaRPr lang="en-US" dirty="0"/>
          </a:p>
        </p:txBody>
      </p:sp>
      <p:sp>
        <p:nvSpPr>
          <p:cNvPr id="3" name="Content Placeholder 2"/>
          <p:cNvSpPr>
            <a:spLocks noGrp="1"/>
          </p:cNvSpPr>
          <p:nvPr>
            <p:ph idx="1"/>
          </p:nvPr>
        </p:nvSpPr>
        <p:spPr/>
        <p:txBody>
          <a:bodyPr/>
          <a:lstStyle/>
          <a:p>
            <a:r>
              <a:rPr lang="en-US" dirty="0" smtClean="0"/>
              <a:t>The order in which I teach Argument- See handouts</a:t>
            </a:r>
          </a:p>
          <a:p>
            <a:r>
              <a:rPr lang="en-US" dirty="0" smtClean="0"/>
              <a:t>More Resources available at: </a:t>
            </a:r>
          </a:p>
          <a:p>
            <a:r>
              <a:rPr lang="en-US" sz="3600" dirty="0" smtClean="0">
                <a:hlinkClick r:id="rId2"/>
              </a:rPr>
              <a:t>http://</a:t>
            </a:r>
            <a:r>
              <a:rPr lang="en-US" sz="3600" dirty="0" smtClean="0">
                <a:hlinkClick r:id="rId2"/>
              </a:rPr>
              <a:t>mscodysclass.wikispaces.com/Argumentative+Resources</a:t>
            </a:r>
            <a:r>
              <a:rPr lang="en-US" sz="3600" dirty="0" smtClean="0"/>
              <a:t> </a:t>
            </a:r>
          </a:p>
          <a:p>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Standards</a:t>
            </a:r>
            <a:endParaRPr lang="en-US" dirty="0"/>
          </a:p>
        </p:txBody>
      </p:sp>
      <p:sp>
        <p:nvSpPr>
          <p:cNvPr id="3" name="Content Placeholder 2"/>
          <p:cNvSpPr>
            <a:spLocks noGrp="1"/>
          </p:cNvSpPr>
          <p:nvPr>
            <p:ph idx="1"/>
          </p:nvPr>
        </p:nvSpPr>
        <p:spPr/>
        <p:txBody>
          <a:bodyPr>
            <a:normAutofit/>
          </a:bodyPr>
          <a:lstStyle/>
          <a:p>
            <a:r>
              <a:rPr lang="x-none" sz="3200" smtClean="0">
                <a:solidFill>
                  <a:schemeClr val="dk1"/>
                </a:solidFill>
                <a:latin typeface="Arial"/>
                <a:ea typeface="Arial"/>
                <a:cs typeface="Arial"/>
                <a:sym typeface="Arial"/>
              </a:rPr>
              <a:t>The new Common Core State Standards focus on close reading and evidence-based argumentation as the key to academic literacy, career readiness, and rigorous thought.</a:t>
            </a:r>
            <a:endParaRPr lang="en-US" sz="3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Shape 156"/>
          <p:cNvSpPr txBox="1"/>
          <p:nvPr/>
        </p:nvSpPr>
        <p:spPr>
          <a:xfrm>
            <a:off x="1660640" y="209352"/>
            <a:ext cx="9377747" cy="584735"/>
          </a:xfrm>
          <a:prstGeom prst="rect">
            <a:avLst/>
          </a:prstGeom>
          <a:noFill/>
          <a:ln>
            <a:noFill/>
          </a:ln>
        </p:spPr>
        <p:txBody>
          <a:bodyPr lIns="91425" tIns="45700" rIns="91425" bIns="45700" anchor="t" anchorCtr="0">
            <a:spAutoFit/>
          </a:bodyPr>
          <a:lstStyle/>
          <a:p>
            <a:pPr marL="0" marR="0" lvl="0" indent="0" algn="l" rtl="0">
              <a:buSzPct val="25000"/>
              <a:buNone/>
            </a:pPr>
            <a:r>
              <a:rPr lang="en-US" sz="3200" b="1" i="0" u="none" strike="noStrike" cap="none" baseline="0" dirty="0" smtClean="0">
                <a:solidFill>
                  <a:srgbClr val="FF0000"/>
                </a:solidFill>
                <a:latin typeface="Arial"/>
                <a:ea typeface="Arial"/>
                <a:cs typeface="Arial"/>
                <a:sym typeface="Arial"/>
              </a:rPr>
              <a:t>The Parts of an Argument</a:t>
            </a:r>
            <a:endParaRPr lang="x-none" sz="3200" b="1" i="0" u="none" strike="noStrike" cap="none" baseline="0">
              <a:solidFill>
                <a:srgbClr val="FF0000"/>
              </a:solidFill>
              <a:latin typeface="Arial"/>
              <a:ea typeface="Arial"/>
              <a:cs typeface="Arial"/>
              <a:sym typeface="Arial"/>
            </a:endParaRPr>
          </a:p>
        </p:txBody>
      </p:sp>
      <p:sp>
        <p:nvSpPr>
          <p:cNvPr id="157" name="Shape 157"/>
          <p:cNvSpPr/>
          <p:nvPr/>
        </p:nvSpPr>
        <p:spPr>
          <a:xfrm>
            <a:off x="1295400" y="1066800"/>
            <a:ext cx="2392895" cy="791039"/>
          </a:xfrm>
          <a:prstGeom prst="rect">
            <a:avLst/>
          </a:prstGeom>
          <a:blipFill>
            <a:blip r:embed="rId3" cstate="print"/>
            <a:stretch>
              <a:fillRect/>
            </a:stretch>
          </a:blipFill>
        </p:spPr>
      </p:sp>
      <p:sp>
        <p:nvSpPr>
          <p:cNvPr id="158" name="Shape 158"/>
          <p:cNvSpPr/>
          <p:nvPr/>
        </p:nvSpPr>
        <p:spPr>
          <a:xfrm>
            <a:off x="1600200" y="2057400"/>
            <a:ext cx="2966399" cy="899807"/>
          </a:xfrm>
          <a:prstGeom prst="rect">
            <a:avLst/>
          </a:prstGeom>
          <a:blipFill>
            <a:blip r:embed="rId4" cstate="print"/>
            <a:stretch>
              <a:fillRect/>
            </a:stretch>
          </a:blipFill>
        </p:spPr>
      </p:sp>
      <p:sp>
        <p:nvSpPr>
          <p:cNvPr id="159" name="Shape 159"/>
          <p:cNvSpPr/>
          <p:nvPr/>
        </p:nvSpPr>
        <p:spPr>
          <a:xfrm>
            <a:off x="2362200" y="3048000"/>
            <a:ext cx="2768639" cy="1117343"/>
          </a:xfrm>
          <a:prstGeom prst="rect">
            <a:avLst/>
          </a:prstGeom>
          <a:blipFill>
            <a:blip r:embed="rId5" cstate="print"/>
            <a:stretch>
              <a:fillRect/>
            </a:stretch>
          </a:blipFill>
        </p:spPr>
      </p:sp>
      <p:sp>
        <p:nvSpPr>
          <p:cNvPr id="160" name="Shape 160"/>
          <p:cNvSpPr/>
          <p:nvPr/>
        </p:nvSpPr>
        <p:spPr>
          <a:xfrm>
            <a:off x="2590800" y="4267200"/>
            <a:ext cx="3895870" cy="1008575"/>
          </a:xfrm>
          <a:prstGeom prst="rect">
            <a:avLst/>
          </a:prstGeom>
          <a:blipFill>
            <a:blip r:embed="rId6" cstate="print"/>
            <a:stretch>
              <a:fillRect/>
            </a:stretch>
          </a:blipFill>
        </p:spPr>
      </p:sp>
      <p:sp>
        <p:nvSpPr>
          <p:cNvPr id="161" name="Shape 161"/>
          <p:cNvSpPr/>
          <p:nvPr/>
        </p:nvSpPr>
        <p:spPr>
          <a:xfrm>
            <a:off x="1600200" y="5334000"/>
            <a:ext cx="6334354" cy="746745"/>
          </a:xfrm>
          <a:prstGeom prst="rect">
            <a:avLst/>
          </a:prstGeom>
          <a:blipFill>
            <a:blip r:embed="rId7" cstate="print"/>
            <a:stretch>
              <a:fillRect/>
            </a:stretch>
          </a:blipFill>
        </p:spPr>
      </p:sp>
      <p:sp>
        <p:nvSpPr>
          <p:cNvPr id="163" name="Shape 163"/>
          <p:cNvSpPr txBox="1">
            <a:spLocks noGrp="1"/>
          </p:cNvSpPr>
          <p:nvPr>
            <p:ph type="sldNum" sz="quarter" idx="12"/>
          </p:nvPr>
        </p:nvSpPr>
        <p:spPr>
          <a:prstGeom prst="rect">
            <a:avLst/>
          </a:prstGeom>
          <a:noFill/>
          <a:ln>
            <a:noFill/>
          </a:ln>
        </p:spPr>
        <p:txBody>
          <a:bodyPr lIns="91425" tIns="45700" rIns="91425" bIns="45700" anchor="ctr" anchorCtr="0">
            <a:spAutoFit/>
          </a:bodyPr>
          <a:lstStyle/>
          <a:p>
            <a:pPr marL="0" marR="0" lvl="0" indent="0" algn="r" rtl="0">
              <a:buSzPct val="25000"/>
              <a:buNone/>
            </a:pPr>
            <a:r>
              <a:rPr lang="x-none"/>
              <a:t> </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p:nvPr/>
        </p:nvSpPr>
        <p:spPr>
          <a:xfrm>
            <a:off x="739614" y="1270063"/>
            <a:ext cx="7633372" cy="5324494"/>
          </a:xfrm>
          <a:prstGeom prst="rect">
            <a:avLst/>
          </a:prstGeom>
          <a:noFill/>
          <a:ln>
            <a:noFill/>
          </a:ln>
        </p:spPr>
        <p:txBody>
          <a:bodyPr lIns="91425" tIns="45700" rIns="91425" bIns="45700" anchor="t" anchorCtr="0">
            <a:spAutoFit/>
          </a:bodyPr>
          <a:lstStyle/>
          <a:p>
            <a:pPr marL="0" marR="0" lvl="0" indent="0" algn="l" rtl="0">
              <a:buSzPct val="25000"/>
              <a:buNone/>
            </a:pPr>
            <a:r>
              <a:rPr lang="x-none" sz="2000" b="0" i="0" u="none" strike="noStrike" cap="none" baseline="0">
                <a:solidFill>
                  <a:schemeClr val="dk1"/>
                </a:solidFill>
                <a:latin typeface="Arial"/>
                <a:ea typeface="Arial"/>
                <a:cs typeface="Arial"/>
                <a:sym typeface="Arial"/>
              </a:rPr>
              <a:t>• Answers a specific question given in a prompt or asserts an independent claim generated by the student.</a:t>
            </a:r>
          </a:p>
          <a:p>
            <a:endParaRPr dirty="0"/>
          </a:p>
          <a:p>
            <a:pPr marL="0" marR="0" lvl="0" indent="0" algn="l" rtl="0">
              <a:buSzPct val="25000"/>
              <a:buNone/>
            </a:pPr>
            <a:r>
              <a:rPr lang="x-none" sz="2000" b="0" i="0" u="none" strike="noStrike" cap="none" baseline="0">
                <a:solidFill>
                  <a:schemeClr val="dk1"/>
                </a:solidFill>
                <a:latin typeface="Arial"/>
                <a:ea typeface="Arial"/>
                <a:cs typeface="Arial"/>
                <a:sym typeface="Arial"/>
              </a:rPr>
              <a:t>• Claim statement often suggests/addresses an audience.</a:t>
            </a:r>
          </a:p>
          <a:p>
            <a:endParaRPr dirty="0"/>
          </a:p>
          <a:p>
            <a:pPr marL="0" marR="0" lvl="0" indent="0" algn="l" rtl="0">
              <a:buSzPct val="25000"/>
              <a:buNone/>
            </a:pPr>
            <a:r>
              <a:rPr lang="x-none" sz="2000" b="0" i="0" u="none" strike="noStrike" cap="none" baseline="0">
                <a:solidFill>
                  <a:schemeClr val="dk1"/>
                </a:solidFill>
                <a:latin typeface="Arial"/>
                <a:ea typeface="Arial"/>
                <a:cs typeface="Arial"/>
                <a:sym typeface="Arial"/>
              </a:rPr>
              <a:t>• Tells readers why the issue is significant*. Providing key words as part of an essential question unit often helps students express this significance and their reasoning. For example, in discussions of Facebook and teens, “privacy,” “freedom,” and “safety” are key terms students will need.</a:t>
            </a:r>
          </a:p>
          <a:p>
            <a:endParaRPr dirty="0"/>
          </a:p>
          <a:p>
            <a:pPr marL="0" marR="0" lvl="0" indent="0" algn="l" rtl="0">
              <a:buSzPct val="25000"/>
              <a:buNone/>
            </a:pPr>
            <a:r>
              <a:rPr lang="x-none" sz="1800" b="0" i="0" u="none" strike="noStrike" cap="none" baseline="0">
                <a:solidFill>
                  <a:schemeClr val="dk1"/>
                </a:solidFill>
                <a:latin typeface="Arial"/>
                <a:ea typeface="Arial"/>
                <a:cs typeface="Arial"/>
                <a:sym typeface="Arial"/>
              </a:rPr>
              <a:t>*</a:t>
            </a:r>
            <a:r>
              <a:rPr lang="x-none" sz="1800" b="0" i="0" u="none" strike="noStrike" cap="none" baseline="0" smtClean="0">
                <a:solidFill>
                  <a:schemeClr val="dk1"/>
                </a:solidFill>
                <a:latin typeface="Arial"/>
                <a:ea typeface="Arial"/>
                <a:cs typeface="Arial"/>
                <a:sym typeface="Arial"/>
              </a:rPr>
              <a:t>CCSS</a:t>
            </a:r>
            <a:endParaRPr lang="en-US" sz="1800" b="0" i="0" u="none" strike="noStrike" cap="none" baseline="0" dirty="0" smtClean="0">
              <a:solidFill>
                <a:schemeClr val="dk1"/>
              </a:solidFill>
              <a:latin typeface="Arial"/>
              <a:ea typeface="Arial"/>
              <a:cs typeface="Arial"/>
              <a:sym typeface="Arial"/>
            </a:endParaRPr>
          </a:p>
          <a:p>
            <a:pPr marL="0" marR="0" lvl="0" indent="0" algn="l" rtl="0">
              <a:buSzPct val="25000"/>
              <a:buNone/>
            </a:pPr>
            <a:endParaRPr lang="en-US" dirty="0" smtClean="0">
              <a:solidFill>
                <a:schemeClr val="dk1"/>
              </a:solidFill>
              <a:latin typeface="Arial"/>
              <a:ea typeface="Arial"/>
              <a:cs typeface="Arial"/>
              <a:sym typeface="Arial"/>
            </a:endParaRPr>
          </a:p>
          <a:p>
            <a:pPr marL="0" marR="0" lvl="0" indent="0" algn="l" rtl="0">
              <a:buSzPct val="25000"/>
              <a:buFontTx/>
              <a:buChar char="-"/>
            </a:pPr>
            <a:r>
              <a:rPr lang="en-US" sz="1800" b="1" i="0" u="sng" strike="noStrike" cap="none" baseline="0" dirty="0" smtClean="0">
                <a:solidFill>
                  <a:schemeClr val="dk1"/>
                </a:solidFill>
                <a:latin typeface="Arial"/>
                <a:ea typeface="Arial"/>
                <a:cs typeface="Arial"/>
                <a:sym typeface="Arial"/>
              </a:rPr>
              <a:t>Strategy</a:t>
            </a:r>
            <a:r>
              <a:rPr lang="en-US" sz="1800" b="0" i="0" u="none" strike="noStrike" cap="none" baseline="0" dirty="0" smtClean="0">
                <a:solidFill>
                  <a:schemeClr val="dk1"/>
                </a:solidFill>
                <a:latin typeface="Arial"/>
                <a:ea typeface="Arial"/>
                <a:cs typeface="Arial"/>
                <a:sym typeface="Arial"/>
              </a:rPr>
              <a:t>- Practice Close reading of various articles with controversial</a:t>
            </a:r>
            <a:r>
              <a:rPr lang="en-US" sz="1800" b="0" i="0" u="none" strike="noStrike" cap="none" dirty="0" smtClean="0">
                <a:solidFill>
                  <a:schemeClr val="dk1"/>
                </a:solidFill>
                <a:latin typeface="Arial"/>
                <a:ea typeface="Arial"/>
                <a:cs typeface="Arial"/>
                <a:sym typeface="Arial"/>
              </a:rPr>
              <a:t> issues presented- Students practice making a claim- agree or disagree and why. </a:t>
            </a:r>
          </a:p>
          <a:p>
            <a:pPr marL="0" marR="0" lvl="0" indent="0" algn="l" rtl="0">
              <a:buSzPct val="25000"/>
              <a:buFontTx/>
              <a:buChar char="-"/>
            </a:pPr>
            <a:r>
              <a:rPr lang="en-US" baseline="0" dirty="0" smtClean="0">
                <a:solidFill>
                  <a:schemeClr val="dk1"/>
                </a:solidFill>
                <a:latin typeface="Arial"/>
                <a:ea typeface="Arial"/>
                <a:cs typeface="Arial"/>
                <a:sym typeface="Arial"/>
              </a:rPr>
              <a:t>- Color-code author’s claim and in a different color the points that support that claim. </a:t>
            </a:r>
            <a:endParaRPr lang="x-none" sz="1800" b="0" i="0" u="none" strike="noStrike" cap="none" baseline="0">
              <a:solidFill>
                <a:schemeClr val="dk1"/>
              </a:solidFill>
              <a:latin typeface="Arial"/>
              <a:ea typeface="Arial"/>
              <a:cs typeface="Arial"/>
              <a:sym typeface="Arial"/>
            </a:endParaRPr>
          </a:p>
        </p:txBody>
      </p:sp>
      <p:sp>
        <p:nvSpPr>
          <p:cNvPr id="169" name="Shape 169"/>
          <p:cNvSpPr/>
          <p:nvPr/>
        </p:nvSpPr>
        <p:spPr>
          <a:xfrm>
            <a:off x="1644001" y="107429"/>
            <a:ext cx="1982554" cy="655390"/>
          </a:xfrm>
          <a:prstGeom prst="rect">
            <a:avLst/>
          </a:prstGeom>
          <a:blipFill>
            <a:blip r:embed="rId3" cstate="print"/>
            <a:stretch>
              <a:fillRect/>
            </a:stretch>
          </a:blipFill>
        </p:spPr>
      </p:sp>
      <p:sp>
        <p:nvSpPr>
          <p:cNvPr id="170" name="Shape 170"/>
          <p:cNvSpPr txBox="1"/>
          <p:nvPr/>
        </p:nvSpPr>
        <p:spPr>
          <a:xfrm>
            <a:off x="2542577" y="153368"/>
            <a:ext cx="4758647" cy="584735"/>
          </a:xfrm>
          <a:prstGeom prst="rect">
            <a:avLst/>
          </a:prstGeom>
          <a:noFill/>
          <a:ln>
            <a:noFill/>
          </a:ln>
        </p:spPr>
        <p:txBody>
          <a:bodyPr lIns="91425" tIns="45700" rIns="91425" bIns="45700" anchor="t" anchorCtr="0">
            <a:spAutoFit/>
          </a:bodyPr>
          <a:lstStyle/>
          <a:p>
            <a:pPr marL="0" marR="0" lvl="0" indent="0" algn="l" rtl="0">
              <a:buSzPct val="25000"/>
              <a:buNone/>
            </a:pPr>
            <a:r>
              <a:rPr lang="x-none" sz="3200" b="0" i="0" u="none" strike="noStrike" cap="none" baseline="0">
                <a:solidFill>
                  <a:srgbClr val="F74138"/>
                </a:solidFill>
                <a:latin typeface="Arial"/>
                <a:ea typeface="Arial"/>
                <a:cs typeface="Arial"/>
                <a:sym typeface="Arial"/>
              </a:rPr>
              <a:t>claim</a:t>
            </a:r>
          </a:p>
        </p:txBody>
      </p:sp>
      <p:sp>
        <p:nvSpPr>
          <p:cNvPr id="172" name="Shape 172"/>
          <p:cNvSpPr txBox="1">
            <a:spLocks noGrp="1"/>
          </p:cNvSpPr>
          <p:nvPr>
            <p:ph type="sldNum" sz="quarter" idx="12"/>
          </p:nvPr>
        </p:nvSpPr>
        <p:spPr>
          <a:prstGeom prst="rect">
            <a:avLst/>
          </a:prstGeom>
          <a:noFill/>
          <a:ln>
            <a:noFill/>
          </a:ln>
        </p:spPr>
        <p:txBody>
          <a:bodyPr lIns="91425" tIns="45700" rIns="91425" bIns="45700" anchor="ctr" anchorCtr="0">
            <a:spAutoFit/>
          </a:bodyPr>
          <a:lstStyle/>
          <a:p>
            <a:pPr marL="0" marR="0" lvl="0" indent="0" algn="r" rtl="0">
              <a:buSzPct val="25000"/>
              <a:buNone/>
            </a:pPr>
            <a:r>
              <a:rPr lang="x-none"/>
              <a:t> </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Claim- Technology </a:t>
            </a:r>
            <a:endParaRPr lang="en-US" dirty="0"/>
          </a:p>
        </p:txBody>
      </p:sp>
      <p:sp>
        <p:nvSpPr>
          <p:cNvPr id="3" name="Content Placeholder 2"/>
          <p:cNvSpPr>
            <a:spLocks noGrp="1"/>
          </p:cNvSpPr>
          <p:nvPr>
            <p:ph idx="1"/>
          </p:nvPr>
        </p:nvSpPr>
        <p:spPr/>
        <p:txBody>
          <a:bodyPr>
            <a:normAutofit lnSpcReduction="10000"/>
          </a:bodyPr>
          <a:lstStyle/>
          <a:p>
            <a:r>
              <a:rPr lang="en-US" dirty="0" smtClean="0"/>
              <a:t>Students can respond to a discussion board- List topics and require response to topic as well as response to another student. </a:t>
            </a:r>
          </a:p>
          <a:p>
            <a:r>
              <a:rPr lang="en-US" dirty="0" smtClean="0">
                <a:hlinkClick r:id="rId2"/>
              </a:rPr>
              <a:t>www.wallwisher.com-</a:t>
            </a:r>
            <a:r>
              <a:rPr lang="en-US" dirty="0" smtClean="0"/>
              <a:t> Students can post their claim on this space for practice and discussion. </a:t>
            </a:r>
          </a:p>
          <a:p>
            <a:r>
              <a:rPr lang="en-US" dirty="0" smtClean="0">
                <a:hlinkClick r:id="rId3"/>
              </a:rPr>
              <a:t>www.polleverywhere.com-</a:t>
            </a:r>
            <a:r>
              <a:rPr lang="en-US" dirty="0" smtClean="0"/>
              <a:t> student can agree or disagree- works toward making a claim on an issue. </a:t>
            </a:r>
            <a:endParaRPr lang="en-US" dirty="0"/>
          </a:p>
        </p:txBody>
      </p:sp>
      <p:pic>
        <p:nvPicPr>
          <p:cNvPr id="1026" name="Picture 2" descr="C:\Program Files (x86)\Microsoft Office\MEDIA\CAGCAT10\j0205582.wmf"/>
          <p:cNvPicPr>
            <a:picLocks noChangeAspect="1" noChangeArrowheads="1"/>
          </p:cNvPicPr>
          <p:nvPr/>
        </p:nvPicPr>
        <p:blipFill>
          <a:blip r:embed="rId4" cstate="print"/>
          <a:srcRect/>
          <a:stretch>
            <a:fillRect/>
          </a:stretch>
        </p:blipFill>
        <p:spPr bwMode="auto">
          <a:xfrm>
            <a:off x="6248400" y="4648200"/>
            <a:ext cx="1420812" cy="130399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lstStyle/>
          <a:p>
            <a:r>
              <a:rPr lang="en-US" dirty="0" smtClean="0"/>
              <a:t>Discussion Board</a:t>
            </a:r>
            <a:endParaRPr lang="en-US"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0" y="1676400"/>
            <a:ext cx="8986916" cy="4608295"/>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Wall Wisher - </a:t>
            </a:r>
            <a:r>
              <a:rPr lang="en-US" dirty="0" smtClean="0">
                <a:hlinkClick r:id="rId2"/>
              </a:rPr>
              <a:t>http://wallwisher.com/wall/v5a5klienh</a:t>
            </a:r>
            <a:r>
              <a:rPr lang="en-US" dirty="0" smtClean="0"/>
              <a:t> </a:t>
            </a:r>
            <a:endParaRPr lang="en-US" dirty="0"/>
          </a:p>
        </p:txBody>
      </p:sp>
      <p:pic>
        <p:nvPicPr>
          <p:cNvPr id="3074" name="Picture 2"/>
          <p:cNvPicPr>
            <a:picLocks noGrp="1" noChangeAspect="1" noChangeArrowheads="1"/>
          </p:cNvPicPr>
          <p:nvPr>
            <p:ph idx="1"/>
          </p:nvPr>
        </p:nvPicPr>
        <p:blipFill>
          <a:blip r:embed="rId3" cstate="print"/>
          <a:stretch>
            <a:fillRect/>
          </a:stretch>
        </p:blipFill>
        <p:spPr bwMode="auto">
          <a:xfrm>
            <a:off x="719295" y="530225"/>
            <a:ext cx="7751448" cy="4117975"/>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Poll Everywhere- Easy and Quick!</a:t>
            </a:r>
            <a:endParaRPr lang="en-US" dirty="0"/>
          </a:p>
        </p:txBody>
      </p:sp>
      <p:pic>
        <p:nvPicPr>
          <p:cNvPr id="4098" name="Picture 2"/>
          <p:cNvPicPr>
            <a:picLocks noGrp="1" noChangeAspect="1" noChangeArrowheads="1"/>
          </p:cNvPicPr>
          <p:nvPr>
            <p:ph idx="1"/>
          </p:nvPr>
        </p:nvPicPr>
        <p:blipFill>
          <a:blip r:embed="rId2" cstate="print"/>
          <a:srcRect/>
          <a:stretch>
            <a:fillRect/>
          </a:stretch>
        </p:blipFill>
        <p:spPr bwMode="auto">
          <a:xfrm>
            <a:off x="228600" y="457200"/>
            <a:ext cx="8670759" cy="4684495"/>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Shape 177"/>
          <p:cNvSpPr txBox="1"/>
          <p:nvPr/>
        </p:nvSpPr>
        <p:spPr>
          <a:xfrm>
            <a:off x="739614" y="1270063"/>
            <a:ext cx="7633372" cy="4585830"/>
          </a:xfrm>
          <a:prstGeom prst="rect">
            <a:avLst/>
          </a:prstGeom>
          <a:noFill/>
          <a:ln>
            <a:noFill/>
          </a:ln>
        </p:spPr>
        <p:txBody>
          <a:bodyPr lIns="91425" tIns="45700" rIns="91425" bIns="45700" anchor="t" anchorCtr="0">
            <a:spAutoFit/>
          </a:bodyPr>
          <a:lstStyle/>
          <a:p>
            <a:pPr marL="0" marR="0" lvl="0" indent="0" algn="l" rtl="0">
              <a:buSzPct val="25000"/>
              <a:buNone/>
            </a:pPr>
            <a:r>
              <a:rPr lang="x-none" sz="2000" b="0" i="0" u="none" strike="noStrike" cap="none" baseline="0">
                <a:solidFill>
                  <a:schemeClr val="dk1"/>
                </a:solidFill>
                <a:latin typeface="Arial"/>
                <a:ea typeface="Arial"/>
                <a:cs typeface="Arial"/>
                <a:sym typeface="Arial"/>
              </a:rPr>
              <a:t>• Quotations from the text (Word for Word). </a:t>
            </a:r>
          </a:p>
          <a:p>
            <a:endParaRPr dirty="0"/>
          </a:p>
          <a:p>
            <a:pPr marL="0" marR="0" lvl="0" indent="0" algn="l" rtl="0">
              <a:buSzPct val="25000"/>
              <a:buNone/>
            </a:pPr>
            <a:r>
              <a:rPr lang="x-none" sz="2000" b="0" i="0" u="none" strike="noStrike" cap="none" baseline="0">
                <a:solidFill>
                  <a:schemeClr val="dk1"/>
                </a:solidFill>
                <a:latin typeface="Arial"/>
                <a:ea typeface="Arial"/>
                <a:cs typeface="Arial"/>
                <a:sym typeface="Arial"/>
              </a:rPr>
              <a:t>• Summary of text. </a:t>
            </a:r>
          </a:p>
          <a:p>
            <a:endParaRPr dirty="0"/>
          </a:p>
          <a:p>
            <a:pPr marL="0" marR="0" lvl="0" indent="0" algn="l" rtl="0">
              <a:buSzPct val="25000"/>
              <a:buNone/>
            </a:pPr>
            <a:r>
              <a:rPr lang="x-none" sz="2000" b="0" i="0" u="none" strike="noStrike" cap="none" baseline="0">
                <a:solidFill>
                  <a:schemeClr val="dk1"/>
                </a:solidFill>
                <a:latin typeface="Arial"/>
                <a:ea typeface="Arial"/>
                <a:cs typeface="Arial"/>
                <a:sym typeface="Arial"/>
              </a:rPr>
              <a:t>• Paraphrased information. </a:t>
            </a:r>
          </a:p>
          <a:p>
            <a:endParaRPr dirty="0"/>
          </a:p>
          <a:p>
            <a:pPr marL="0" marR="0" lvl="0" indent="0" algn="l" rtl="0">
              <a:buSzPct val="25000"/>
              <a:buNone/>
            </a:pPr>
            <a:r>
              <a:rPr lang="x-none" sz="2000" b="0" i="0" u="none" strike="noStrike" cap="none" baseline="0">
                <a:solidFill>
                  <a:schemeClr val="dk1"/>
                </a:solidFill>
                <a:latin typeface="Arial"/>
                <a:ea typeface="Arial"/>
                <a:cs typeface="Arial"/>
                <a:sym typeface="Arial"/>
              </a:rPr>
              <a:t>• Facts &amp; statistics.</a:t>
            </a:r>
          </a:p>
          <a:p>
            <a:endParaRPr dirty="0"/>
          </a:p>
          <a:p>
            <a:pPr marL="0" marR="0" lvl="0" indent="0" algn="l" rtl="0">
              <a:buSzPct val="25000"/>
              <a:buNone/>
            </a:pPr>
            <a:r>
              <a:rPr lang="x-none" sz="2000" b="0" i="0" u="none" strike="noStrike" cap="none" baseline="0">
                <a:solidFill>
                  <a:schemeClr val="dk1"/>
                </a:solidFill>
                <a:latin typeface="Arial"/>
                <a:ea typeface="Arial"/>
                <a:cs typeface="Arial"/>
                <a:sym typeface="Arial"/>
              </a:rPr>
              <a:t>• Anyone engaged in the argument can find this and use it</a:t>
            </a:r>
            <a:r>
              <a:rPr lang="x-none" sz="2000" b="0" i="0" u="none" strike="noStrike" cap="none" baseline="0" smtClean="0">
                <a:solidFill>
                  <a:schemeClr val="dk1"/>
                </a:solidFill>
                <a:latin typeface="Arial"/>
                <a:ea typeface="Arial"/>
                <a:cs typeface="Arial"/>
                <a:sym typeface="Arial"/>
              </a:rPr>
              <a:t>.</a:t>
            </a:r>
            <a:endParaRPr lang="en-US" sz="2000" b="0" i="0" u="none" strike="noStrike" cap="none" baseline="0" dirty="0" smtClean="0">
              <a:solidFill>
                <a:schemeClr val="dk1"/>
              </a:solidFill>
              <a:latin typeface="Arial"/>
              <a:ea typeface="Arial"/>
              <a:cs typeface="Arial"/>
              <a:sym typeface="Arial"/>
            </a:endParaRPr>
          </a:p>
          <a:p>
            <a:pPr marL="0" marR="0" lvl="0" indent="0" algn="l" rtl="0">
              <a:buSzPct val="25000"/>
              <a:buNone/>
            </a:pPr>
            <a:endParaRPr lang="en-US" sz="2000" dirty="0" smtClean="0">
              <a:solidFill>
                <a:schemeClr val="dk1"/>
              </a:solidFill>
              <a:latin typeface="Arial"/>
              <a:ea typeface="Arial"/>
              <a:cs typeface="Arial"/>
              <a:sym typeface="Arial"/>
            </a:endParaRPr>
          </a:p>
          <a:p>
            <a:pPr marL="0" marR="0" lvl="0" indent="0" algn="l" rtl="0">
              <a:buSzPct val="25000"/>
              <a:buNone/>
            </a:pPr>
            <a:r>
              <a:rPr lang="en-US" sz="2000" b="0" i="0" u="none" strike="noStrike" cap="none" baseline="0" dirty="0" smtClean="0">
                <a:solidFill>
                  <a:schemeClr val="dk1"/>
                </a:solidFill>
                <a:latin typeface="Arial"/>
                <a:ea typeface="Arial"/>
                <a:cs typeface="Arial"/>
                <a:sym typeface="Arial"/>
              </a:rPr>
              <a:t>Strategy-  </a:t>
            </a:r>
          </a:p>
          <a:p>
            <a:pPr marL="0" marR="0" lvl="0" indent="0" algn="l" rtl="0">
              <a:buSzPct val="25000"/>
              <a:buNone/>
            </a:pPr>
            <a:r>
              <a:rPr lang="en-US" sz="2000" dirty="0" smtClean="0">
                <a:solidFill>
                  <a:schemeClr val="dk1"/>
                </a:solidFill>
                <a:latin typeface="Arial"/>
                <a:ea typeface="Arial"/>
                <a:cs typeface="Arial"/>
                <a:sym typeface="Arial"/>
              </a:rPr>
              <a:t>Sentence Frames- use to respond to close readings/articles that present controversial issues. </a:t>
            </a:r>
          </a:p>
          <a:p>
            <a:pPr marL="0" marR="0" lvl="0" indent="0" algn="l" rtl="0">
              <a:buSzPct val="25000"/>
              <a:buNone/>
            </a:pPr>
            <a:r>
              <a:rPr lang="en-US" sz="2000" b="0" i="0" u="none" strike="noStrike" cap="none" baseline="0" dirty="0" smtClean="0">
                <a:solidFill>
                  <a:schemeClr val="dk1"/>
                </a:solidFill>
                <a:latin typeface="Arial"/>
                <a:ea typeface="Arial"/>
                <a:cs typeface="Arial"/>
                <a:sym typeface="Arial"/>
              </a:rPr>
              <a:t>ACE- Answer, Cite, Explain (or elaborate) </a:t>
            </a:r>
          </a:p>
          <a:p>
            <a:pPr marL="0" marR="0" lvl="0" indent="0" algn="l" rtl="0">
              <a:buSzPct val="25000"/>
              <a:buNone/>
            </a:pPr>
            <a:r>
              <a:rPr lang="en-US" sz="2000" dirty="0" smtClean="0">
                <a:solidFill>
                  <a:schemeClr val="dk1"/>
                </a:solidFill>
                <a:latin typeface="Arial"/>
                <a:ea typeface="Arial"/>
                <a:cs typeface="Arial"/>
                <a:sym typeface="Arial"/>
              </a:rPr>
              <a:t>See handout- Example Starters for Citing Evidence</a:t>
            </a:r>
            <a:endParaRPr lang="x-none" sz="2000" b="0" i="0" u="none" strike="noStrike" cap="none" baseline="0">
              <a:solidFill>
                <a:schemeClr val="dk1"/>
              </a:solidFill>
              <a:latin typeface="Arial"/>
              <a:ea typeface="Arial"/>
              <a:cs typeface="Arial"/>
              <a:sym typeface="Arial"/>
            </a:endParaRPr>
          </a:p>
        </p:txBody>
      </p:sp>
      <p:sp>
        <p:nvSpPr>
          <p:cNvPr id="178" name="Shape 178"/>
          <p:cNvSpPr/>
          <p:nvPr/>
        </p:nvSpPr>
        <p:spPr>
          <a:xfrm>
            <a:off x="1676400" y="381000"/>
            <a:ext cx="2431579" cy="737580"/>
          </a:xfrm>
          <a:prstGeom prst="rect">
            <a:avLst/>
          </a:prstGeom>
          <a:blipFill>
            <a:blip r:embed="rId3" cstate="print"/>
            <a:stretch>
              <a:fillRect/>
            </a:stretch>
          </a:blipFill>
        </p:spPr>
      </p:sp>
      <p:sp>
        <p:nvSpPr>
          <p:cNvPr id="179" name="Shape 179"/>
          <p:cNvSpPr txBox="1"/>
          <p:nvPr/>
        </p:nvSpPr>
        <p:spPr>
          <a:xfrm>
            <a:off x="1676400" y="533400"/>
            <a:ext cx="4758647" cy="584735"/>
          </a:xfrm>
          <a:prstGeom prst="rect">
            <a:avLst/>
          </a:prstGeom>
          <a:noFill/>
          <a:ln>
            <a:noFill/>
          </a:ln>
        </p:spPr>
        <p:txBody>
          <a:bodyPr lIns="91425" tIns="45700" rIns="91425" bIns="45700" anchor="t" anchorCtr="0">
            <a:spAutoFit/>
          </a:bodyPr>
          <a:lstStyle/>
          <a:p>
            <a:pPr marL="0" marR="0" lvl="0" indent="0" algn="l" rtl="0">
              <a:buSzPct val="25000"/>
              <a:buNone/>
            </a:pPr>
            <a:r>
              <a:rPr lang="x-none" sz="3200" b="0" i="0" u="none" strike="noStrike" cap="none" baseline="0">
                <a:solidFill>
                  <a:srgbClr val="FF0000"/>
                </a:solidFill>
                <a:latin typeface="Arial"/>
                <a:ea typeface="Arial"/>
                <a:cs typeface="Arial"/>
                <a:sym typeface="Arial"/>
              </a:rPr>
              <a:t>		evidence</a:t>
            </a:r>
          </a:p>
        </p:txBody>
      </p:sp>
      <p:sp>
        <p:nvSpPr>
          <p:cNvPr id="181" name="Shape 181"/>
          <p:cNvSpPr txBox="1">
            <a:spLocks noGrp="1"/>
          </p:cNvSpPr>
          <p:nvPr>
            <p:ph type="sldNum" sz="quarter" idx="12"/>
          </p:nvPr>
        </p:nvSpPr>
        <p:spPr>
          <a:prstGeom prst="rect">
            <a:avLst/>
          </a:prstGeom>
          <a:noFill/>
          <a:ln>
            <a:noFill/>
          </a:ln>
        </p:spPr>
        <p:txBody>
          <a:bodyPr lIns="91425" tIns="45700" rIns="91425" bIns="45700" anchor="ctr" anchorCtr="0">
            <a:spAutoFit/>
          </a:bodyPr>
          <a:lstStyle/>
          <a:p>
            <a:pPr marL="0" marR="0" lvl="0" indent="0" algn="r" rtl="0">
              <a:buSzPct val="25000"/>
              <a:buNone/>
            </a:pPr>
            <a:r>
              <a:rPr lang="x-none"/>
              <a:t> </a:t>
            </a:r>
          </a:p>
        </p:txBody>
      </p:sp>
    </p:spTree>
  </p:cSld>
  <p:clrMapOvr>
    <a:masterClrMapping/>
  </p:clrMapOvr>
  <p:transition spd="slow">
    <p:cut/>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27270</TotalTime>
  <Words>627</Words>
  <Application>Microsoft Office PowerPoint</Application>
  <PresentationFormat>On-screen Show (4:3)</PresentationFormat>
  <Paragraphs>88</Paragraphs>
  <Slides>16</Slides>
  <Notes>4</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Aspect</vt:lpstr>
      <vt:lpstr>Teaching Argument </vt:lpstr>
      <vt:lpstr>The Standards</vt:lpstr>
      <vt:lpstr>Slide 3</vt:lpstr>
      <vt:lpstr>Slide 4</vt:lpstr>
      <vt:lpstr>Claim- Technology </vt:lpstr>
      <vt:lpstr>Discussion Board</vt:lpstr>
      <vt:lpstr>Wall Wisher - http://wallwisher.com/wall/v5a5klienh </vt:lpstr>
      <vt:lpstr>Poll Everywhere- Easy and Quick!</vt:lpstr>
      <vt:lpstr>Slide 9</vt:lpstr>
      <vt:lpstr>Slide 10</vt:lpstr>
      <vt:lpstr>   Counter-Claim</vt:lpstr>
      <vt:lpstr>Counter-Claim- Strategies</vt:lpstr>
      <vt:lpstr>Graphic Organizers</vt:lpstr>
      <vt:lpstr>Timing</vt:lpstr>
      <vt:lpstr>Passage Based Prompts</vt:lpstr>
      <vt:lpstr>MORE RESOURCES!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Argument </dc:title>
  <dc:creator>Amy</dc:creator>
  <cp:lastModifiedBy>Amy</cp:lastModifiedBy>
  <cp:revision>7</cp:revision>
  <dcterms:created xsi:type="dcterms:W3CDTF">2012-11-23T01:05:51Z</dcterms:created>
  <dcterms:modified xsi:type="dcterms:W3CDTF">2013-02-17T22:59:22Z</dcterms:modified>
</cp:coreProperties>
</file>